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30" r:id="rId1"/>
  </p:sldMasterIdLst>
  <p:notesMasterIdLst>
    <p:notesMasterId r:id="rId11"/>
  </p:notesMasterIdLst>
  <p:sldIdLst>
    <p:sldId id="256" r:id="rId2"/>
    <p:sldId id="263" r:id="rId3"/>
    <p:sldId id="257" r:id="rId4"/>
    <p:sldId id="260" r:id="rId5"/>
    <p:sldId id="258" r:id="rId6"/>
    <p:sldId id="259" r:id="rId7"/>
    <p:sldId id="264" r:id="rId8"/>
    <p:sldId id="262"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70" d="100"/>
          <a:sy n="70" d="100"/>
        </p:scale>
        <p:origin x="70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533F9C-7F79-4625-A037-5CC1AB394B39}" type="datetimeFigureOut">
              <a:rPr lang="fr-FR" smtClean="0"/>
              <a:t>16/01/2015</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dirty="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990B0B-CE83-4D79-9EC6-1F00571E318F}" type="slidenum">
              <a:rPr lang="fr-FR" smtClean="0"/>
              <a:t>‹N°›</a:t>
            </a:fld>
            <a:endParaRPr lang="fr-FR" dirty="0"/>
          </a:p>
        </p:txBody>
      </p:sp>
    </p:spTree>
    <p:extLst>
      <p:ext uri="{BB962C8B-B14F-4D97-AF65-F5344CB8AC3E}">
        <p14:creationId xmlns:p14="http://schemas.microsoft.com/office/powerpoint/2010/main" val="452150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1</a:t>
            </a:fld>
            <a:endParaRPr lang="fr-FR" dirty="0"/>
          </a:p>
        </p:txBody>
      </p:sp>
    </p:spTree>
    <p:extLst>
      <p:ext uri="{BB962C8B-B14F-4D97-AF65-F5344CB8AC3E}">
        <p14:creationId xmlns:p14="http://schemas.microsoft.com/office/powerpoint/2010/main" val="2417997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Jeu</a:t>
            </a:r>
            <a:r>
              <a:rPr lang="fr-FR" baseline="0" dirty="0" smtClean="0"/>
              <a:t> de plateau, où chaque joueur, incarnant un peuple, doit occuper le plus de cases possibles pour accumuler des points</a:t>
            </a:r>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2</a:t>
            </a:fld>
            <a:endParaRPr lang="fr-FR" dirty="0"/>
          </a:p>
        </p:txBody>
      </p:sp>
    </p:spTree>
    <p:extLst>
      <p:ext uri="{BB962C8B-B14F-4D97-AF65-F5344CB8AC3E}">
        <p14:creationId xmlns:p14="http://schemas.microsoft.com/office/powerpoint/2010/main" val="973980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Occasion de s’informer pratiquement sur WPF et son utilisation</a:t>
            </a:r>
          </a:p>
          <a:p>
            <a:endParaRPr lang="fr-FR" dirty="0" smtClean="0"/>
          </a:p>
          <a:p>
            <a:r>
              <a:rPr lang="fr-FR" dirty="0" smtClean="0"/>
              <a:t>L’application est construite</a:t>
            </a:r>
            <a:r>
              <a:rPr lang="fr-FR" baseline="0" dirty="0" smtClean="0"/>
              <a:t> autour d’une fenêtre, et plusieurs pages selon le contenu approprié, qui iront s’afficher dans la fenêtre.</a:t>
            </a:r>
          </a:p>
          <a:p>
            <a:r>
              <a:rPr lang="fr-FR" baseline="0" dirty="0" smtClean="0"/>
              <a:t>L’utilisation de WPF pour ce projet a soulevé plusieurs challenges, comme la génération efficace et pratique des cases hexagonales (pas de comportement comme des carrés), ou encore comme la gestion des entrées clavier que nous n’avons pas réussi à faire fonctionner.</a:t>
            </a:r>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6</a:t>
            </a:fld>
            <a:endParaRPr lang="fr-FR" dirty="0"/>
          </a:p>
        </p:txBody>
      </p:sp>
    </p:spTree>
    <p:extLst>
      <p:ext uri="{BB962C8B-B14F-4D97-AF65-F5344CB8AC3E}">
        <p14:creationId xmlns:p14="http://schemas.microsoft.com/office/powerpoint/2010/main" val="17726704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fr-FR" dirty="0" smtClean="0"/>
              <a:t>Au final,</a:t>
            </a:r>
            <a:r>
              <a:rPr lang="fr-FR" baseline="0" dirty="0" smtClean="0"/>
              <a:t> nous avons pu procéder à quelques ajouts, comme une nouvelle unité et une nouvelle case. Nous avons augmenté les points attaque/défense par défaut, ce qui nous a permis de mettre en place un système de bonus/malus de terrain</a:t>
            </a:r>
          </a:p>
          <a:p>
            <a:r>
              <a:rPr lang="fr-FR" baseline="0" dirty="0" smtClean="0"/>
              <a:t>La séparation des tâches a été nécessaire, vu que le projet s’est principalement déroulé durant les vacances, ce qui a entrainé des manques de connaissances de la part d’un binôme par rapport à l’autre, rendant difficile la coopération quand un problème important avait lieu sur une partie spécifique du projet (</a:t>
            </a:r>
            <a:r>
              <a:rPr lang="fr-FR" baseline="0" dirty="0" err="1" smtClean="0"/>
              <a:t>p.e</a:t>
            </a:r>
            <a:r>
              <a:rPr lang="fr-FR" baseline="0" dirty="0" smtClean="0"/>
              <a:t>. WPF)</a:t>
            </a:r>
            <a:endParaRPr lang="fr-FR" dirty="0"/>
          </a:p>
        </p:txBody>
      </p:sp>
      <p:sp>
        <p:nvSpPr>
          <p:cNvPr id="4" name="Espace réservé du numéro de diapositive 3"/>
          <p:cNvSpPr>
            <a:spLocks noGrp="1"/>
          </p:cNvSpPr>
          <p:nvPr>
            <p:ph type="sldNum" sz="quarter" idx="10"/>
          </p:nvPr>
        </p:nvSpPr>
        <p:spPr/>
        <p:txBody>
          <a:bodyPr/>
          <a:lstStyle/>
          <a:p>
            <a:fld id="{52990B0B-CE83-4D79-9EC6-1F00571E318F}" type="slidenum">
              <a:rPr lang="fr-FR" smtClean="0"/>
              <a:t>8</a:t>
            </a:fld>
            <a:endParaRPr lang="fr-FR" dirty="0"/>
          </a:p>
        </p:txBody>
      </p:sp>
    </p:spTree>
    <p:extLst>
      <p:ext uri="{BB962C8B-B14F-4D97-AF65-F5344CB8AC3E}">
        <p14:creationId xmlns:p14="http://schemas.microsoft.com/office/powerpoint/2010/main" val="12001275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e de titre">
    <p:spTree>
      <p:nvGrpSpPr>
        <p:cNvPr id="1" name=""/>
        <p:cNvGrpSpPr/>
        <p:nvPr/>
      </p:nvGrpSpPr>
      <p:grpSpPr>
        <a:xfrm>
          <a:off x="0" y="0"/>
          <a:ext cx="0" cy="0"/>
          <a:chOff x="0" y="0"/>
          <a:chExt cx="0" cy="0"/>
        </a:xfrm>
      </p:grpSpPr>
      <p:grpSp>
        <p:nvGrpSpPr>
          <p:cNvPr id="14" name="Group 13"/>
          <p:cNvGrpSpPr/>
          <p:nvPr/>
        </p:nvGrpSpPr>
        <p:grpSpPr>
          <a:xfrm>
            <a:off x="-1588" y="0"/>
            <a:ext cx="12193588" cy="6861555"/>
            <a:chOff x="-1588" y="0"/>
            <a:chExt cx="12193588" cy="6861555"/>
          </a:xfrm>
        </p:grpSpPr>
        <p:sp>
          <p:nvSpPr>
            <p:cNvPr id="9" name="Rectangle 8"/>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a:prstGeom prst="rect">
            <a:avLst/>
          </a:prstGeom>
        </p:spPr>
        <p:txBody>
          <a:bodyPr anchor="b"/>
          <a:lstStyle>
            <a:lvl1pPr>
              <a:defRPr sz="5400"/>
            </a:lvl1pPr>
          </a:lstStyle>
          <a:p>
            <a:r>
              <a:rPr lang="fr-FR" smtClean="0"/>
              <a:t>Modifiez le style du titre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tx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en-US" dirty="0"/>
          </a:p>
        </p:txBody>
      </p:sp>
      <p:sp>
        <p:nvSpPr>
          <p:cNvPr id="4" name="Date Placeholder 3"/>
          <p:cNvSpPr>
            <a:spLocks noGrp="1"/>
          </p:cNvSpPr>
          <p:nvPr>
            <p:ph type="dt" sz="half" idx="10"/>
          </p:nvPr>
        </p:nvSpPr>
        <p:spPr>
          <a:xfrm rot="5400000">
            <a:off x="10158984" y="1792224"/>
            <a:ext cx="990599" cy="304799"/>
          </a:xfrm>
        </p:spPr>
        <p:txBody>
          <a:bodyPr/>
          <a:lstStyle>
            <a:lvl1pPr algn="l">
              <a:defRPr b="0">
                <a:solidFill>
                  <a:schemeClr val="bg1"/>
                </a:solidFill>
              </a:defRPr>
            </a:lvl1pPr>
          </a:lstStyle>
          <a:p>
            <a:fld id="{BDC1DD30-F114-4FD4-9400-5546E5D5D776}" type="datetime1">
              <a:rPr lang="en-US" smtClean="0"/>
              <a:t>1/16/2015</a:t>
            </a:fld>
            <a:endParaRPr lang="en-US" dirty="0"/>
          </a:p>
        </p:txBody>
      </p:sp>
      <p:sp>
        <p:nvSpPr>
          <p:cNvPr id="5" name="Footer Placeholder 4"/>
          <p:cNvSpPr>
            <a:spLocks noGrp="1"/>
          </p:cNvSpPr>
          <p:nvPr>
            <p:ph type="ftr" sz="quarter" idx="11"/>
          </p:nvPr>
        </p:nvSpPr>
        <p:spPr>
          <a:xfrm rot="5400000">
            <a:off x="8951976" y="3227832"/>
            <a:ext cx="3867912" cy="310896"/>
          </a:xfrm>
        </p:spPr>
        <p:txBody>
          <a:bodyPr/>
          <a:lstStyle>
            <a:lvl1pPr>
              <a:defRPr sz="1000" b="0">
                <a:solidFill>
                  <a:schemeClr val="bg1"/>
                </a:solidFill>
              </a:defRPr>
            </a:lvl1pPr>
          </a:lstStyle>
          <a:p>
            <a:endParaRPr lang="en-US" dirty="0"/>
          </a:p>
        </p:txBody>
      </p:sp>
      <p:sp>
        <p:nvSpPr>
          <p:cNvPr id="8" name="Rectangle 7"/>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4252630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Image panoramique avec légende">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7" y="4969927"/>
            <a:ext cx="8825657" cy="566738"/>
          </a:xfrm>
          <a:prstGeom prst="rect">
            <a:avLst/>
          </a:prstGeo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bwMode="gray">
          <a:xfrm>
            <a:off x="1154957" y="5536665"/>
            <a:ext cx="8825656" cy="493712"/>
          </a:xfrm>
        </p:spPr>
        <p:txBody>
          <a:bodyPr>
            <a:normAutofit/>
          </a:bodyPr>
          <a:lstStyle>
            <a:lvl1pPr marL="0" indent="0">
              <a:buNone/>
              <a:defRPr sz="12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FF0383DF-4C27-43A6-9DA1-2470A6DB9715}"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032414271"/>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re et légende">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0" name="Rectangle 9"/>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0704"/>
            <a:ext cx="8833104" cy="1371600"/>
          </a:xfrm>
          <a:prstGeom prst="rect">
            <a:avLst/>
          </a:prstGeom>
        </p:spPr>
        <p:txBody>
          <a:bodyPr anchor="ctr" anchorCtr="0"/>
          <a:lstStyle>
            <a:lvl1pPr>
              <a:defRPr sz="4000"/>
            </a:lvl1pPr>
          </a:lstStyle>
          <a:p>
            <a:r>
              <a:rPr lang="fr-FR" smtClean="0"/>
              <a:t>Modifiez le style du titre</a:t>
            </a:r>
            <a:endParaRPr lang="en-US" dirty="0"/>
          </a:p>
        </p:txBody>
      </p:sp>
      <p:sp>
        <p:nvSpPr>
          <p:cNvPr id="8" name="Text Placeholder 3"/>
          <p:cNvSpPr>
            <a:spLocks noGrp="1"/>
          </p:cNvSpPr>
          <p:nvPr>
            <p:ph type="body" sz="half" idx="2"/>
          </p:nvPr>
        </p:nvSpPr>
        <p:spPr>
          <a:xfrm>
            <a:off x="1152144" y="3547872"/>
            <a:ext cx="8825659" cy="2478024"/>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16D4957C-2E99-4B72-B565-A7A71FF3F4BC}"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653954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Citation avec légende">
    <p:spTree>
      <p:nvGrpSpPr>
        <p:cNvPr id="1" name=""/>
        <p:cNvGrpSpPr/>
        <p:nvPr/>
      </p:nvGrpSpPr>
      <p:grpSpPr>
        <a:xfrm>
          <a:off x="0" y="0"/>
          <a:ext cx="0" cy="0"/>
          <a:chOff x="0" y="0"/>
          <a:chExt cx="0" cy="0"/>
        </a:xfrm>
      </p:grpSpPr>
      <p:grpSp>
        <p:nvGrpSpPr>
          <p:cNvPr id="7" name="Group 6"/>
          <p:cNvGrpSpPr/>
          <p:nvPr/>
        </p:nvGrpSpPr>
        <p:grpSpPr>
          <a:xfrm>
            <a:off x="-1588" y="0"/>
            <a:ext cx="12193588" cy="6861555"/>
            <a:chOff x="-1588" y="0"/>
            <a:chExt cx="12193588" cy="6861555"/>
          </a:xfrm>
        </p:grpSpPr>
        <p:sp>
          <p:nvSpPr>
            <p:cNvPr id="16" name="Rectangle 15"/>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Oval 17"/>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2" name="TextBox 11"/>
          <p:cNvSpPr txBox="1"/>
          <p:nvPr/>
        </p:nvSpPr>
        <p:spPr bwMode="gray">
          <a:xfrm>
            <a:off x="898295" y="596767"/>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15" name="TextBox 14"/>
          <p:cNvSpPr txBox="1"/>
          <p:nvPr/>
        </p:nvSpPr>
        <p:spPr bwMode="gray">
          <a:xfrm>
            <a:off x="9715063" y="2629300"/>
            <a:ext cx="801912" cy="156966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cs typeface="Arial"/>
              </a:defRPr>
            </a:lvl1pPr>
          </a:lstStyle>
          <a:p>
            <a:pPr lvl="0"/>
            <a:r>
              <a:rPr lang="en-US" sz="9600" dirty="0">
                <a:solidFill>
                  <a:schemeClr val="tx2">
                    <a:lumMod val="40000"/>
                    <a:lumOff val="60000"/>
                  </a:schemeClr>
                </a:solidFill>
              </a:rPr>
              <a:t>”</a:t>
            </a:r>
          </a:p>
        </p:txBody>
      </p:sp>
      <p:sp>
        <p:nvSpPr>
          <p:cNvPr id="2" name="Title 1"/>
          <p:cNvSpPr>
            <a:spLocks noGrp="1"/>
          </p:cNvSpPr>
          <p:nvPr>
            <p:ph type="title"/>
          </p:nvPr>
        </p:nvSpPr>
        <p:spPr>
          <a:xfrm>
            <a:off x="1574801" y="980517"/>
            <a:ext cx="8460983" cy="2698249"/>
          </a:xfrm>
          <a:prstGeom prst="rect">
            <a:avLst/>
          </a:prstGeom>
        </p:spPr>
        <p:txBody>
          <a:bodyPr anchor="ctr" anchorCtr="0"/>
          <a:lstStyle>
            <a:lvl1pPr>
              <a:defRPr sz="4000"/>
            </a:lvl1pPr>
          </a:lstStyle>
          <a:p>
            <a:r>
              <a:rPr lang="fr-FR" smtClean="0"/>
              <a:t>Modifiez le style du titre</a:t>
            </a:r>
            <a:endParaRPr lang="en-US" dirty="0"/>
          </a:p>
        </p:txBody>
      </p:sp>
      <p:sp>
        <p:nvSpPr>
          <p:cNvPr id="11" name="Text Placeholder 3"/>
          <p:cNvSpPr>
            <a:spLocks noGrp="1"/>
          </p:cNvSpPr>
          <p:nvPr>
            <p:ph type="body" sz="half" idx="14"/>
          </p:nvPr>
        </p:nvSpPr>
        <p:spPr bwMode="gray">
          <a:xfrm>
            <a:off x="1945945" y="3679987"/>
            <a:ext cx="7725772" cy="342174"/>
          </a:xfrm>
        </p:spPr>
        <p:txBody>
          <a:bodyPr vert="horz" lIns="91440" tIns="45720" rIns="91440" bIns="45720" rtlCol="0" anchor="t">
            <a:normAutofit/>
          </a:bodyPr>
          <a:lstStyle>
            <a:lvl1pPr>
              <a:buNone/>
              <a:defRPr lang="en-US" sz="1400" cap="small" dirty="0">
                <a:solidFill>
                  <a:schemeClr val="tx2">
                    <a:lumMod val="40000"/>
                    <a:lumOff val="60000"/>
                  </a:schemeClr>
                </a:solidFill>
                <a:latin typeface="+mn-lt"/>
              </a:defRPr>
            </a:lvl1pPr>
          </a:lstStyle>
          <a:p>
            <a:pPr marL="0" lvl="0" indent="0">
              <a:buNone/>
            </a:pPr>
            <a:r>
              <a:rPr lang="fr-FR" smtClean="0"/>
              <a:t>Modifiez les styles du texte du masque</a:t>
            </a:r>
          </a:p>
        </p:txBody>
      </p:sp>
      <p:sp>
        <p:nvSpPr>
          <p:cNvPr id="10" name="Text Placeholder 3"/>
          <p:cNvSpPr>
            <a:spLocks noGrp="1"/>
          </p:cNvSpPr>
          <p:nvPr>
            <p:ph type="body" sz="half" idx="2"/>
          </p:nvPr>
        </p:nvSpPr>
        <p:spPr>
          <a:xfrm>
            <a:off x="1154954" y="5029198"/>
            <a:ext cx="8825659" cy="997858"/>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5010E060-F47A-4D55-9434-E71EEDEB14E0}"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3" name="Rectangle 2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0784614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Carte nom">
    <p:spTree>
      <p:nvGrpSpPr>
        <p:cNvPr id="1" name=""/>
        <p:cNvGrpSpPr/>
        <p:nvPr/>
      </p:nvGrpSpPr>
      <p:grpSpPr>
        <a:xfrm>
          <a:off x="0" y="0"/>
          <a:ext cx="0" cy="0"/>
          <a:chOff x="0" y="0"/>
          <a:chExt cx="0" cy="0"/>
        </a:xfrm>
      </p:grpSpPr>
      <p:grpSp>
        <p:nvGrpSpPr>
          <p:cNvPr id="16" name="Group 15"/>
          <p:cNvGrpSpPr/>
          <p:nvPr/>
        </p:nvGrpSpPr>
        <p:grpSpPr>
          <a:xfrm>
            <a:off x="-1588" y="0"/>
            <a:ext cx="12193588" cy="6861555"/>
            <a:chOff x="-1588" y="0"/>
            <a:chExt cx="12193588" cy="6861555"/>
          </a:xfrm>
        </p:grpSpPr>
        <p:sp>
          <p:nvSpPr>
            <p:cNvPr id="11" name="Rectangle 10"/>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3525"/>
            <a:ext cx="8865623" cy="1819656"/>
          </a:xfrm>
          <a:prstGeom prst="rect">
            <a:avLst/>
          </a:prstGeo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1154954" y="5029200"/>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9E9633EE-B7F5-4BDD-A75C-522732ADD48C}"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0831002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lvl1pPr>
              <a:defRPr sz="3600"/>
            </a:lvl1pPr>
          </a:lstStyle>
          <a:p>
            <a:r>
              <a:rPr lang="fr-FR" smtClean="0"/>
              <a:t>Modifiez le style du titre</a:t>
            </a:r>
            <a:endParaRPr lang="en-US" dirty="0"/>
          </a:p>
        </p:txBody>
      </p:sp>
      <p:sp>
        <p:nvSpPr>
          <p:cNvPr id="3" name="Text Placeholder 2"/>
          <p:cNvSpPr>
            <a:spLocks noGrp="1"/>
          </p:cNvSpPr>
          <p:nvPr>
            <p:ph type="body" idx="1"/>
          </p:nvPr>
        </p:nvSpPr>
        <p:spPr>
          <a:xfrm>
            <a:off x="1154954" y="2603500"/>
            <a:ext cx="3129168"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6" name="Text Placeholder 3"/>
          <p:cNvSpPr>
            <a:spLocks noGrp="1"/>
          </p:cNvSpPr>
          <p:nvPr>
            <p:ph type="body" sz="half" idx="15"/>
          </p:nvPr>
        </p:nvSpPr>
        <p:spPr>
          <a:xfrm>
            <a:off x="1154954" y="3179764"/>
            <a:ext cx="3129168"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4512721" y="2603500"/>
            <a:ext cx="3145380"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9" name="Text Placeholder 3"/>
          <p:cNvSpPr>
            <a:spLocks noGrp="1"/>
          </p:cNvSpPr>
          <p:nvPr>
            <p:ph type="body" sz="half" idx="16"/>
          </p:nvPr>
        </p:nvSpPr>
        <p:spPr>
          <a:xfrm>
            <a:off x="4512721" y="3179764"/>
            <a:ext cx="3145380"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886700" y="2595032"/>
            <a:ext cx="3161029" cy="58473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20" name="Text Placeholder 3"/>
          <p:cNvSpPr>
            <a:spLocks noGrp="1"/>
          </p:cNvSpPr>
          <p:nvPr>
            <p:ph type="body" sz="half" idx="17"/>
          </p:nvPr>
        </p:nvSpPr>
        <p:spPr>
          <a:xfrm>
            <a:off x="7886700" y="3179764"/>
            <a:ext cx="3161029" cy="2847290"/>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17" name="Straight Connector 16"/>
          <p:cNvCxnSpPr/>
          <p:nvPr/>
        </p:nvCxnSpPr>
        <p:spPr>
          <a:xfrm>
            <a:off x="4384991" y="2603500"/>
            <a:ext cx="32564"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5824" y="2603500"/>
            <a:ext cx="0" cy="3423554"/>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F0383DF-4C27-43A6-9DA1-2470A6DB9715}" type="datetime1">
              <a:rPr lang="en-US" smtClean="0"/>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2142107027"/>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nchor="ctr" anchorCtr="0"/>
          <a:lstStyle>
            <a:lvl1pPr>
              <a:defRPr sz="3600"/>
            </a:lvl1pPr>
          </a:lstStyle>
          <a:p>
            <a:r>
              <a:rPr lang="fr-FR" smtClean="0"/>
              <a:t>Modifiez le style du titre</a:t>
            </a:r>
            <a:endParaRPr lang="en-US" dirty="0"/>
          </a:p>
        </p:txBody>
      </p:sp>
      <p:sp>
        <p:nvSpPr>
          <p:cNvPr id="3" name="Text Placeholder 2"/>
          <p:cNvSpPr>
            <a:spLocks noGrp="1"/>
          </p:cNvSpPr>
          <p:nvPr>
            <p:ph type="body" idx="1"/>
          </p:nvPr>
        </p:nvSpPr>
        <p:spPr>
          <a:xfrm>
            <a:off x="1154954" y="4532845"/>
            <a:ext cx="3050438" cy="576260"/>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29" name="Picture Placeholder 2"/>
          <p:cNvSpPr>
            <a:spLocks noGrp="1" noChangeAspect="1"/>
          </p:cNvSpPr>
          <p:nvPr>
            <p:ph type="pic" idx="15"/>
          </p:nvPr>
        </p:nvSpPr>
        <p:spPr>
          <a:xfrm>
            <a:off x="1334552" y="2610916"/>
            <a:ext cx="2691242" cy="1584094"/>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2" name="Text Placeholder 3"/>
          <p:cNvSpPr>
            <a:spLocks noGrp="1"/>
          </p:cNvSpPr>
          <p:nvPr>
            <p:ph type="body" sz="half" idx="18"/>
          </p:nvPr>
        </p:nvSpPr>
        <p:spPr>
          <a:xfrm>
            <a:off x="1154954" y="5109107"/>
            <a:ext cx="3050438"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4568865"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30" name="Picture Placeholder 2"/>
          <p:cNvSpPr>
            <a:spLocks noGrp="1" noChangeAspect="1"/>
          </p:cNvSpPr>
          <p:nvPr>
            <p:ph type="pic" idx="21"/>
          </p:nvPr>
        </p:nvSpPr>
        <p:spPr>
          <a:xfrm>
            <a:off x="474846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3" name="Text Placeholder 3"/>
          <p:cNvSpPr>
            <a:spLocks noGrp="1"/>
          </p:cNvSpPr>
          <p:nvPr>
            <p:ph type="body" sz="half" idx="19"/>
          </p:nvPr>
        </p:nvSpPr>
        <p:spPr>
          <a:xfrm>
            <a:off x="4568865" y="5109108"/>
            <a:ext cx="3050438" cy="91257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983433" y="4532842"/>
            <a:ext cx="30504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4" name="Text Placeholder 3"/>
          <p:cNvSpPr>
            <a:spLocks noGrp="1"/>
          </p:cNvSpPr>
          <p:nvPr>
            <p:ph type="body" sz="half" idx="20"/>
          </p:nvPr>
        </p:nvSpPr>
        <p:spPr>
          <a:xfrm>
            <a:off x="7983433" y="5109107"/>
            <a:ext cx="3050438" cy="91794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17" name="Straight Connector 16"/>
          <p:cNvCxnSpPr/>
          <p:nvPr/>
        </p:nvCxnSpPr>
        <p:spPr>
          <a:xfrm>
            <a:off x="4384245" y="2603500"/>
            <a:ext cx="1"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7352" y="2603500"/>
            <a:ext cx="0" cy="3461811"/>
          </a:xfrm>
          <a:prstGeom prst="line">
            <a:avLst/>
          </a:prstGeom>
          <a:ln w="12700" cmpd="sng">
            <a:solidFill>
              <a:schemeClr val="tx1">
                <a:lumMod val="75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F0383DF-4C27-43A6-9DA1-2470A6DB9715}" type="datetime1">
              <a:rPr lang="en-US" smtClean="0"/>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4030494981"/>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a:prstGeom prst="rect">
            <a:avLst/>
          </a:prstGeom>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a:xfrm>
            <a:off x="1154954" y="2595033"/>
            <a:ext cx="8825659" cy="3424768"/>
          </a:xfrm>
        </p:spPr>
        <p:txBody>
          <a:bodyPr vert="eaVert" anchor="t" anchorCtr="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16FA474F-70B7-4ACC-A739-F3FC98521CED}"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‹N°›</a:t>
            </a:fld>
            <a:endParaRPr lang="en-US" dirty="0"/>
          </a:p>
        </p:txBody>
      </p:sp>
    </p:spTree>
    <p:extLst>
      <p:ext uri="{BB962C8B-B14F-4D97-AF65-F5344CB8AC3E}">
        <p14:creationId xmlns:p14="http://schemas.microsoft.com/office/powerpoint/2010/main" val="19583819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Titre vertical et texte">
    <p:spTree>
      <p:nvGrpSpPr>
        <p:cNvPr id="1" name=""/>
        <p:cNvGrpSpPr/>
        <p:nvPr/>
      </p:nvGrpSpPr>
      <p:grpSpPr>
        <a:xfrm>
          <a:off x="0" y="0"/>
          <a:ext cx="0" cy="0"/>
          <a:chOff x="0" y="0"/>
          <a:chExt cx="0" cy="0"/>
        </a:xfrm>
      </p:grpSpPr>
      <p:grpSp>
        <p:nvGrpSpPr>
          <p:cNvPr id="8" name="Group 7"/>
          <p:cNvGrpSpPr/>
          <p:nvPr/>
        </p:nvGrpSpPr>
        <p:grpSpPr>
          <a:xfrm>
            <a:off x="-1588" y="0"/>
            <a:ext cx="12193588" cy="6861555"/>
            <a:chOff x="-1588" y="0"/>
            <a:chExt cx="12193588" cy="6861555"/>
          </a:xfrm>
        </p:grpSpPr>
        <p:sp>
          <p:nvSpPr>
            <p:cNvPr id="15" name="Rectangle 14"/>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Rectangle 12"/>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6"/>
            <a:ext cx="1441567" cy="4748591"/>
          </a:xfrm>
          <a:prstGeom prst="rect">
            <a:avLst/>
          </a:prstGeom>
        </p:spPr>
        <p:txBody>
          <a:bodyPr vert="eaVert" anchor="b" anchorCtr="0"/>
          <a:lstStyle/>
          <a:p>
            <a:r>
              <a:rPr lang="fr-FR" smtClean="0"/>
              <a:t>Modifiez le style du titre</a:t>
            </a:r>
            <a:endParaRPr lang="en-US" dirty="0"/>
          </a:p>
        </p:txBody>
      </p:sp>
      <p:sp>
        <p:nvSpPr>
          <p:cNvPr id="3" name="Vertical Text Placeholder 2"/>
          <p:cNvSpPr>
            <a:spLocks noGrp="1"/>
          </p:cNvSpPr>
          <p:nvPr>
            <p:ph type="body" orient="vert" idx="1"/>
          </p:nvPr>
        </p:nvSpPr>
        <p:spPr>
          <a:xfrm>
            <a:off x="1154954" y="1278465"/>
            <a:ext cx="6256025" cy="4748591"/>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789B2E89-3076-4EE7-BCF0-FCC7DB4F97CC}" type="datetime1">
              <a:rPr lang="en-US" smtClean="0"/>
              <a:t>1/16/2015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20" name="Rectangle 1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021224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9"/>
            <a:ext cx="8825659" cy="706964"/>
          </a:xfrm>
          <a:prstGeom prst="rect">
            <a:avLst/>
          </a:prstGeom>
        </p:spPr>
        <p:txBody>
          <a:bodyPr anchor="ctr"/>
          <a:lstStyle/>
          <a:p>
            <a:r>
              <a:rPr lang="fr-FR" smtClean="0"/>
              <a:t>Modifiez le style du titre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33AE8BD4-FD13-41B9-9F3E-9DDA9946A9C0}" type="datetime1">
              <a:rPr lang="en-US" smtClean="0"/>
              <a:t>1/16/2015</a:t>
            </a:fld>
            <a:endParaRPr lang="en-US" dirty="0"/>
          </a:p>
        </p:txBody>
      </p:sp>
      <p:sp>
        <p:nvSpPr>
          <p:cNvPr id="5" name="Footer Placeholder 4"/>
          <p:cNvSpPr>
            <a:spLocks noGrp="1"/>
          </p:cNvSpPr>
          <p:nvPr>
            <p:ph type="ftr" sz="quarter" idx="11"/>
          </p:nvPr>
        </p:nvSpPr>
        <p:spPr/>
        <p:txBody>
          <a:bodyPr/>
          <a:lstStyle>
            <a:lvl1pPr>
              <a:defRPr sz="1000" b="1"/>
            </a:lvl1p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smtClean="0"/>
              <a:t>‹N°›</a:t>
            </a:fld>
            <a:endParaRPr lang="en-US" dirty="0"/>
          </a:p>
        </p:txBody>
      </p:sp>
    </p:spTree>
    <p:extLst>
      <p:ext uri="{BB962C8B-B14F-4D97-AF65-F5344CB8AC3E}">
        <p14:creationId xmlns:p14="http://schemas.microsoft.com/office/powerpoint/2010/main" val="2910616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Titre de section">
    <p:spTree>
      <p:nvGrpSpPr>
        <p:cNvPr id="1" name=""/>
        <p:cNvGrpSpPr/>
        <p:nvPr/>
      </p:nvGrpSpPr>
      <p:grpSpPr>
        <a:xfrm>
          <a:off x="0" y="0"/>
          <a:ext cx="0" cy="0"/>
          <a:chOff x="0" y="0"/>
          <a:chExt cx="0" cy="0"/>
        </a:xfrm>
      </p:grpSpPr>
      <p:grpSp>
        <p:nvGrpSpPr>
          <p:cNvPr id="17" name="Group 16"/>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9192"/>
            <a:ext cx="4343400" cy="2286000"/>
          </a:xfrm>
          <a:prstGeom prst="rect">
            <a:avLst/>
          </a:prstGeom>
        </p:spPr>
        <p:txBody>
          <a:bodyPr anchor="ctr" anchorCtr="0"/>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6894576" y="2679192"/>
            <a:ext cx="3758184" cy="2286000"/>
          </a:xfrm>
        </p:spPr>
        <p:txBody>
          <a:bodyPr anchor="ctr" anchorCtr="0"/>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7A8EC776-95C1-4947-ADE8-E3DBA68E3A53}" type="datetime1">
              <a:rPr lang="en-US" smtClean="0"/>
              <a:t>1/16/2015</a:t>
            </a:fld>
            <a:endParaRPr lang="en-US" dirty="0"/>
          </a:p>
        </p:txBody>
      </p:sp>
      <p:sp>
        <p:nvSpPr>
          <p:cNvPr id="5" name="Footer Placeholder 4"/>
          <p:cNvSpPr>
            <a:spLocks noGrp="1"/>
          </p:cNvSpPr>
          <p:nvPr>
            <p:ph type="ftr" sz="quarter" idx="11"/>
          </p:nvPr>
        </p:nvSpPr>
        <p:spPr/>
        <p:txBody>
          <a:bodyPr/>
          <a:lstStyle>
            <a:lvl1pPr>
              <a:defRPr sz="1000" b="1"/>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248698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1154953" y="969264"/>
            <a:ext cx="8825659" cy="704088"/>
          </a:xfrm>
          <a:prstGeom prst="rect">
            <a:avLst/>
          </a:prstGeom>
        </p:spPr>
        <p:txBody>
          <a:bodyPr/>
          <a:lstStyle/>
          <a:p>
            <a:r>
              <a:rPr lang="fr-FR" smtClean="0"/>
              <a:t>Modifiez le style du titre</a:t>
            </a:r>
            <a:endParaRPr lang="en-US" dirty="0"/>
          </a:p>
        </p:txBody>
      </p:sp>
      <p:sp>
        <p:nvSpPr>
          <p:cNvPr id="3" name="Content Placeholder 2"/>
          <p:cNvSpPr>
            <a:spLocks noGrp="1"/>
          </p:cNvSpPr>
          <p:nvPr>
            <p:ph sz="half" idx="1"/>
          </p:nvPr>
        </p:nvSpPr>
        <p:spPr>
          <a:xfrm>
            <a:off x="1154954" y="2603500"/>
            <a:ext cx="4828032" cy="3416301"/>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6208776" y="2603500"/>
            <a:ext cx="4828032" cy="3416300"/>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CB88D564-C2C1-4F96-A6A4-5E731EE5582D}"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‹N°›</a:t>
            </a:fld>
            <a:endParaRPr lang="en-US" dirty="0"/>
          </a:p>
        </p:txBody>
      </p:sp>
    </p:spTree>
    <p:extLst>
      <p:ext uri="{BB962C8B-B14F-4D97-AF65-F5344CB8AC3E}">
        <p14:creationId xmlns:p14="http://schemas.microsoft.com/office/powerpoint/2010/main" val="21921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154954" y="969264"/>
            <a:ext cx="8825659" cy="704088"/>
          </a:xfrm>
          <a:prstGeom prst="rect">
            <a:avLst/>
          </a:prstGeom>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1154954"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Content Placeholder 3"/>
          <p:cNvSpPr>
            <a:spLocks noGrp="1"/>
          </p:cNvSpPr>
          <p:nvPr>
            <p:ph sz="half" idx="2"/>
          </p:nvPr>
        </p:nvSpPr>
        <p:spPr>
          <a:xfrm>
            <a:off x="1154954" y="3198448"/>
            <a:ext cx="4828032" cy="2843784"/>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6208776" y="2606040"/>
            <a:ext cx="4828032"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Content Placeholder 5"/>
          <p:cNvSpPr>
            <a:spLocks noGrp="1"/>
          </p:cNvSpPr>
          <p:nvPr>
            <p:ph sz="quarter" idx="4"/>
          </p:nvPr>
        </p:nvSpPr>
        <p:spPr>
          <a:xfrm>
            <a:off x="6208711" y="3187921"/>
            <a:ext cx="4825160" cy="2854311"/>
          </a:xfrm>
        </p:spPr>
        <p:txBody>
          <a:bodyP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A1AB8A00-8570-473A-AD95-1860189EE6AE}" type="datetime1">
              <a:rPr lang="en-US" smtClean="0"/>
              <a:t>1/16/2015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916151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a:xfrm>
            <a:off x="1152144" y="969264"/>
            <a:ext cx="8825659" cy="704088"/>
          </a:xfrm>
          <a:prstGeom prst="rect">
            <a:avLst/>
          </a:prstGeom>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CF0F72BB-96CC-444A-AA46-20E995F700BB}" type="datetime1">
              <a:rPr lang="en-US" smtClean="0"/>
              <a:t>1/16/2015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32145055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3391362-A820-4690-94E7-1E9BE4422996}" type="datetime1">
              <a:rPr lang="en-US" smtClean="0"/>
              <a:t>1/16/2015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Rectangle 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853243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 avec légende">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3" y="1298448"/>
            <a:ext cx="2793159" cy="1597152"/>
          </a:xfrm>
          <a:prstGeom prst="rect">
            <a:avLst/>
          </a:prstGeom>
        </p:spPr>
        <p:txBody>
          <a:bodyPr anchor="b"/>
          <a:lstStyle>
            <a:lvl1pPr algn="l">
              <a:defRPr sz="2400" b="0"/>
            </a:lvl1pPr>
          </a:lstStyle>
          <a:p>
            <a:r>
              <a:rPr lang="fr-FR" smtClean="0"/>
              <a:t>Modifiez le style du titre</a:t>
            </a:r>
            <a:endParaRPr lang="en-US" dirty="0"/>
          </a:p>
        </p:txBody>
      </p:sp>
      <p:sp>
        <p:nvSpPr>
          <p:cNvPr id="3" name="Content Placeholder 2"/>
          <p:cNvSpPr>
            <a:spLocks noGrp="1"/>
          </p:cNvSpPr>
          <p:nvPr>
            <p:ph idx="1"/>
          </p:nvPr>
        </p:nvSpPr>
        <p:spPr>
          <a:xfrm>
            <a:off x="5779008" y="1447800"/>
            <a:ext cx="5195997" cy="4572000"/>
          </a:xfrm>
        </p:spPr>
        <p:txBody>
          <a:bodyPr anchor="ctr">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bwMode="gray">
          <a:xfrm>
            <a:off x="1154953" y="3129280"/>
            <a:ext cx="2793159" cy="2895599"/>
          </a:xfrm>
        </p:spPr>
        <p:txBody>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AEDCFF1F-73F2-471F-AD38-E02997AD26C0}"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519954A3-9DFD-4C44-94BA-B95130A3BA1C}" type="slidenum">
              <a:rPr lang="en-US" smtClean="0"/>
              <a:t>‹N°›</a:t>
            </a:fld>
            <a:endParaRPr lang="en-US" dirty="0"/>
          </a:p>
        </p:txBody>
      </p:sp>
    </p:spTree>
    <p:extLst>
      <p:ext uri="{BB962C8B-B14F-4D97-AF65-F5344CB8AC3E}">
        <p14:creationId xmlns:p14="http://schemas.microsoft.com/office/powerpoint/2010/main" val="4075316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 avec légende">
    <p:spTree>
      <p:nvGrpSpPr>
        <p:cNvPr id="1" name=""/>
        <p:cNvGrpSpPr/>
        <p:nvPr/>
      </p:nvGrpSpPr>
      <p:grpSpPr>
        <a:xfrm>
          <a:off x="0" y="0"/>
          <a:ext cx="0" cy="0"/>
          <a:chOff x="0" y="0"/>
          <a:chExt cx="0" cy="0"/>
        </a:xfrm>
      </p:grpSpPr>
      <p:grpSp>
        <p:nvGrpSpPr>
          <p:cNvPr id="18" name="Group 17"/>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2">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59" cy="1735668"/>
          </a:xfrm>
          <a:prstGeom prst="rect">
            <a:avLst/>
          </a:prstGeom>
        </p:spPr>
        <p:txBody>
          <a:bodyPr anchor="b">
            <a:normAutofit/>
          </a:bodyPr>
          <a:lstStyle>
            <a:lvl1pPr algn="l">
              <a:defRPr sz="36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tx2">
                    <a:lumMod val="40000"/>
                    <a:lumOff val="6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544C2199-A0A7-44FB-A4C9-076DB6149D32}" type="datetime1">
              <a:rPr lang="en-US" smtClean="0"/>
              <a:t>1/16/2015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586920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 name="Group 1"/>
          <p:cNvGrpSpPr/>
          <p:nvPr/>
        </p:nvGrpSpPr>
        <p:grpSpPr>
          <a:xfrm>
            <a:off x="-1588" y="0"/>
            <a:ext cx="12193588" cy="6861555"/>
            <a:chOff x="-1588" y="0"/>
            <a:chExt cx="12193588" cy="6861555"/>
          </a:xfrm>
        </p:grpSpPr>
        <p:sp>
          <p:nvSpPr>
            <p:cNvPr id="12" name="Rectangle 11"/>
            <p:cNvSpPr/>
            <p:nvPr/>
          </p:nvSpPr>
          <p:spPr>
            <a:xfrm>
              <a:off x="0" y="0"/>
              <a:ext cx="12192000" cy="6858000"/>
            </a:xfrm>
            <a:prstGeom prst="rect">
              <a:avLst/>
            </a:prstGeom>
            <a:blipFill>
              <a:blip r:embed="rId19">
                <a:duotone>
                  <a:schemeClr val="dk2">
                    <a:shade val="69000"/>
                    <a:hueMod val="108000"/>
                    <a:satMod val="164000"/>
                    <a:lumMod val="74000"/>
                  </a:schemeClr>
                  <a:schemeClr val="dk2">
                    <a:tint val="96000"/>
                    <a:hueMod val="88000"/>
                    <a:satMod val="140000"/>
                    <a:lumMod val="13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Oval 20"/>
            <p:cNvSpPr/>
            <p:nvPr/>
          </p:nvSpPr>
          <p:spPr>
            <a:xfrm>
              <a:off x="8761412" y="18288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761412" y="5870955"/>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88"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7"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0"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fr-FR" smtClean="0"/>
              <a:t>Modifiez le style du titre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10652760" y="6391656"/>
            <a:ext cx="990599" cy="304799"/>
          </a:xfrm>
          <a:prstGeom prst="rect">
            <a:avLst/>
          </a:prstGeom>
        </p:spPr>
        <p:txBody>
          <a:bodyPr vert="horz" lIns="91440" tIns="45720" rIns="91440" bIns="45720" rtlCol="0" anchor="ctr" anchorCtr="0"/>
          <a:lstStyle>
            <a:lvl1pPr algn="r">
              <a:defRPr sz="1000" b="1" i="0">
                <a:solidFill>
                  <a:schemeClr val="accent1"/>
                </a:solidFill>
              </a:defRPr>
            </a:lvl1pPr>
          </a:lstStyle>
          <a:p>
            <a:fld id="{FF0383DF-4C27-43A6-9DA1-2470A6DB9715}" type="datetime1">
              <a:rPr lang="en-US" smtClean="0"/>
              <a:t>1/16/2015</a:t>
            </a:fld>
            <a:endParaRPr lang="en-US" dirty="0"/>
          </a:p>
        </p:txBody>
      </p:sp>
      <p:sp>
        <p:nvSpPr>
          <p:cNvPr id="5" name="Footer Placeholder 4"/>
          <p:cNvSpPr>
            <a:spLocks noGrp="1"/>
          </p:cNvSpPr>
          <p:nvPr>
            <p:ph type="ftr" sz="quarter" idx="3"/>
          </p:nvPr>
        </p:nvSpPr>
        <p:spPr>
          <a:xfrm>
            <a:off x="557784" y="6391656"/>
            <a:ext cx="3867912" cy="310896"/>
          </a:xfrm>
          <a:prstGeom prst="rect">
            <a:avLst/>
          </a:prstGeom>
        </p:spPr>
        <p:txBody>
          <a:bodyPr vert="horz" lIns="91440" tIns="45720" rIns="91440" bIns="45720" rtlCol="0" anchor="ctr" anchorCtr="0"/>
          <a:lstStyle>
            <a:lvl1pPr algn="l">
              <a:defRPr sz="1000" b="1" i="0">
                <a:solidFill>
                  <a:schemeClr val="accent1"/>
                </a:solidFill>
              </a:defRPr>
            </a:lvl1pPr>
          </a:lstStyle>
          <a:p>
            <a:endParaRPr lang="en-US" dirty="0"/>
          </a:p>
        </p:txBody>
      </p:sp>
      <p:sp>
        <p:nvSpPr>
          <p:cNvPr id="29" name="Rectangle 2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‹N°›</a:t>
            </a:fld>
            <a:endParaRPr lang="en-US" dirty="0"/>
          </a:p>
        </p:txBody>
      </p:sp>
    </p:spTree>
    <p:extLst>
      <p:ext uri="{BB962C8B-B14F-4D97-AF65-F5344CB8AC3E}">
        <p14:creationId xmlns:p14="http://schemas.microsoft.com/office/powerpoint/2010/main" val="1287767950"/>
      </p:ext>
    </p:extLst>
  </p:cSld>
  <p:clrMap bg1="lt1" tx1="dk1" bg2="lt2" tx2="dk2" accent1="accent1" accent2="accent2" accent3="accent3" accent4="accent4" accent5="accent5" accent6="accent6" hlink="hlink" folHlink="folHlink"/>
  <p:sldLayoutIdLst>
    <p:sldLayoutId id="2147483831" r:id="rId1"/>
    <p:sldLayoutId id="2147483832" r:id="rId2"/>
    <p:sldLayoutId id="2147483833" r:id="rId3"/>
    <p:sldLayoutId id="2147483834" r:id="rId4"/>
    <p:sldLayoutId id="2147483835" r:id="rId5"/>
    <p:sldLayoutId id="2147483836" r:id="rId6"/>
    <p:sldLayoutId id="2147483837" r:id="rId7"/>
    <p:sldLayoutId id="2147483838" r:id="rId8"/>
    <p:sldLayoutId id="2147483839" r:id="rId9"/>
    <p:sldLayoutId id="2147483840" r:id="rId10"/>
    <p:sldLayoutId id="2147483841" r:id="rId11"/>
    <p:sldLayoutId id="2147483842" r:id="rId12"/>
    <p:sldLayoutId id="2147483843" r:id="rId13"/>
    <p:sldLayoutId id="2147483844" r:id="rId14"/>
    <p:sldLayoutId id="2147483845" r:id="rId15"/>
    <p:sldLayoutId id="2147483846" r:id="rId16"/>
    <p:sldLayoutId id="2147483847" r:id="rId17"/>
  </p:sldLayoutIdLst>
  <p:hf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file:///C:\Users\Pierre\Desktop\JEU\WpfApplication.exe"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err="1" smtClean="0"/>
              <a:t>SmallWorld</a:t>
            </a:r>
            <a:r>
              <a:rPr lang="fr-FR" dirty="0" smtClean="0"/>
              <a:t> </a:t>
            </a:r>
            <a:br>
              <a:rPr lang="fr-FR" dirty="0" smtClean="0"/>
            </a:br>
            <a:r>
              <a:rPr lang="fr-FR" dirty="0" smtClean="0"/>
              <a:t>Soutenance de projet</a:t>
            </a:r>
            <a:endParaRPr lang="fr-FR" dirty="0"/>
          </a:p>
        </p:txBody>
      </p:sp>
      <p:sp>
        <p:nvSpPr>
          <p:cNvPr id="3" name="Sous-titre 2"/>
          <p:cNvSpPr>
            <a:spLocks noGrp="1"/>
          </p:cNvSpPr>
          <p:nvPr>
            <p:ph type="subTitle" idx="1"/>
          </p:nvPr>
        </p:nvSpPr>
        <p:spPr>
          <a:xfrm>
            <a:off x="1154955" y="4777380"/>
            <a:ext cx="8825658" cy="1315510"/>
          </a:xfrm>
        </p:spPr>
        <p:txBody>
          <a:bodyPr>
            <a:normAutofit/>
          </a:bodyPr>
          <a:lstStyle/>
          <a:p>
            <a:r>
              <a:rPr lang="fr-FR" dirty="0" smtClean="0"/>
              <a:t>Pierre POILANE / Paul RIVIERE</a:t>
            </a:r>
          </a:p>
          <a:p>
            <a:r>
              <a:rPr lang="fr-FR" dirty="0" smtClean="0"/>
              <a:t>Responsable : Arnaud Blouin</a:t>
            </a:r>
          </a:p>
          <a:p>
            <a:r>
              <a:rPr lang="fr-FR" cap="none" dirty="0" smtClean="0"/>
              <a:t>Projet POO 4ème année</a:t>
            </a:r>
          </a:p>
          <a:p>
            <a:endParaRPr lang="fr-FR" dirty="0" smtClean="0"/>
          </a:p>
          <a:p>
            <a:endParaRPr lang="fr-FR" dirty="0" smtClean="0"/>
          </a:p>
        </p:txBody>
      </p:sp>
    </p:spTree>
    <p:extLst>
      <p:ext uri="{BB962C8B-B14F-4D97-AF65-F5344CB8AC3E}">
        <p14:creationId xmlns:p14="http://schemas.microsoft.com/office/powerpoint/2010/main" val="346917580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5"/>
          <p:cNvSpPr>
            <a:spLocks noGrp="1"/>
          </p:cNvSpPr>
          <p:nvPr>
            <p:ph type="title"/>
          </p:nvPr>
        </p:nvSpPr>
        <p:spPr/>
        <p:txBody>
          <a:bodyPr/>
          <a:lstStyle/>
          <a:p>
            <a:r>
              <a:rPr lang="fr-FR" dirty="0" err="1" smtClean="0"/>
              <a:t>SmallWorld</a:t>
            </a:r>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2</a:t>
            </a:fld>
            <a:endParaRPr lang="en-US" dirty="0"/>
          </a:p>
        </p:txBody>
      </p:sp>
      <p:pic>
        <p:nvPicPr>
          <p:cNvPr id="7" name="Imag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8353" y="1910787"/>
            <a:ext cx="7916562" cy="4452523"/>
          </a:xfrm>
          <a:prstGeom prst="rect">
            <a:avLst/>
          </a:prstGeom>
        </p:spPr>
      </p:pic>
    </p:spTree>
    <p:extLst>
      <p:ext uri="{BB962C8B-B14F-4D97-AF65-F5344CB8AC3E}">
        <p14:creationId xmlns:p14="http://schemas.microsoft.com/office/powerpoint/2010/main" val="14452676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Conception et modélisation</a:t>
            </a:r>
            <a:endParaRPr lang="fr-FR" dirty="0"/>
          </a:p>
        </p:txBody>
      </p:sp>
      <p:sp>
        <p:nvSpPr>
          <p:cNvPr id="3" name="Espace réservé du contenu 2"/>
          <p:cNvSpPr>
            <a:spLocks noGrp="1"/>
          </p:cNvSpPr>
          <p:nvPr>
            <p:ph idx="1"/>
          </p:nvPr>
        </p:nvSpPr>
        <p:spPr>
          <a:xfrm>
            <a:off x="1154954" y="2603500"/>
            <a:ext cx="9804198" cy="3416300"/>
          </a:xfrm>
        </p:spPr>
        <p:txBody>
          <a:bodyPr/>
          <a:lstStyle/>
          <a:p>
            <a:r>
              <a:rPr lang="fr-FR" dirty="0" smtClean="0"/>
              <a:t>Environ 10 heures</a:t>
            </a:r>
          </a:p>
          <a:p>
            <a:pPr marL="0" indent="0">
              <a:buNone/>
            </a:pPr>
            <a:endParaRPr lang="fr-FR" dirty="0" smtClean="0"/>
          </a:p>
          <a:p>
            <a:r>
              <a:rPr lang="fr-FR" dirty="0" smtClean="0"/>
              <a:t>Prise en compte du cahier des charges</a:t>
            </a:r>
          </a:p>
          <a:p>
            <a:endParaRPr lang="fr-FR" dirty="0" smtClean="0"/>
          </a:p>
          <a:p>
            <a:r>
              <a:rPr lang="fr-FR" dirty="0" smtClean="0"/>
              <a:t>Travail sur les différents </a:t>
            </a:r>
            <a:r>
              <a:rPr lang="fr-FR" dirty="0" smtClean="0"/>
              <a:t>patrons de conception</a:t>
            </a:r>
            <a:endParaRPr lang="fr-FR" dirty="0" smtClean="0"/>
          </a:p>
          <a:p>
            <a:pPr marL="0" indent="0">
              <a:buNone/>
            </a:pPr>
            <a:endParaRPr lang="fr-FR" dirty="0" smtClean="0"/>
          </a:p>
          <a:p>
            <a:r>
              <a:rPr lang="fr-FR" dirty="0" smtClean="0"/>
              <a:t>Modélisation optimisée pour l’ajout d’éléments de </a:t>
            </a:r>
            <a:r>
              <a:rPr lang="fr-FR" dirty="0" smtClean="0"/>
              <a:t>jeu (Règles, cases, unités, …)</a:t>
            </a:r>
            <a:endParaRPr lang="fr-FR" dirty="0" smtClean="0"/>
          </a:p>
          <a:p>
            <a:endParaRPr lang="fr-FR" dirty="0" smtClean="0"/>
          </a:p>
          <a:p>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3</a:t>
            </a:fld>
            <a:endParaRPr lang="en-US" dirty="0"/>
          </a:p>
        </p:txBody>
      </p:sp>
    </p:spTree>
    <p:extLst>
      <p:ext uri="{BB962C8B-B14F-4D97-AF65-F5344CB8AC3E}">
        <p14:creationId xmlns:p14="http://schemas.microsoft.com/office/powerpoint/2010/main" val="28502311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Implémentation et Tests</a:t>
            </a:r>
            <a:endParaRPr lang="fr-FR" dirty="0"/>
          </a:p>
        </p:txBody>
      </p:sp>
      <p:sp>
        <p:nvSpPr>
          <p:cNvPr id="3" name="Espace réservé du contenu 2"/>
          <p:cNvSpPr>
            <a:spLocks noGrp="1"/>
          </p:cNvSpPr>
          <p:nvPr>
            <p:ph idx="1"/>
          </p:nvPr>
        </p:nvSpPr>
        <p:spPr/>
        <p:txBody>
          <a:bodyPr/>
          <a:lstStyle/>
          <a:p>
            <a:r>
              <a:rPr lang="fr-FR" dirty="0" smtClean="0"/>
              <a:t>Suivi de la modélisation, avec quelques modifications</a:t>
            </a:r>
          </a:p>
          <a:p>
            <a:endParaRPr lang="fr-FR" dirty="0" smtClean="0"/>
          </a:p>
          <a:p>
            <a:r>
              <a:rPr lang="fr-FR" dirty="0" smtClean="0"/>
              <a:t>Trois phases </a:t>
            </a:r>
          </a:p>
          <a:p>
            <a:pPr lvl="1"/>
            <a:r>
              <a:rPr lang="fr-FR" dirty="0" smtClean="0"/>
              <a:t>Implémentations des fonctionnalités de base</a:t>
            </a:r>
          </a:p>
          <a:p>
            <a:pPr lvl="1"/>
            <a:r>
              <a:rPr lang="fr-FR" dirty="0" smtClean="0"/>
              <a:t>Tests unitaires</a:t>
            </a:r>
          </a:p>
          <a:p>
            <a:pPr lvl="1"/>
            <a:r>
              <a:rPr lang="fr-FR" dirty="0" smtClean="0"/>
              <a:t>Ajout des fonctionnalités supplémentaires, et tests unitaires</a:t>
            </a:r>
            <a:endParaRPr lang="fr-FR" dirty="0"/>
          </a:p>
          <a:p>
            <a:endParaRPr lang="fr-FR" dirty="0" smtClean="0"/>
          </a:p>
          <a:p>
            <a:r>
              <a:rPr lang="fr-FR" dirty="0" smtClean="0"/>
              <a:t>~75 % de couverture de code  </a:t>
            </a:r>
          </a:p>
          <a:p>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4</a:t>
            </a:fld>
            <a:endParaRPr lang="en-US" dirty="0"/>
          </a:p>
        </p:txBody>
      </p:sp>
    </p:spTree>
    <p:extLst>
      <p:ext uri="{BB962C8B-B14F-4D97-AF65-F5344CB8AC3E}">
        <p14:creationId xmlns:p14="http://schemas.microsoft.com/office/powerpoint/2010/main" val="19345136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Bibliothèque C++ </a:t>
            </a:r>
            <a:endParaRPr lang="fr-FR" dirty="0"/>
          </a:p>
        </p:txBody>
      </p:sp>
      <p:sp>
        <p:nvSpPr>
          <p:cNvPr id="3" name="Espace réservé du contenu 2"/>
          <p:cNvSpPr>
            <a:spLocks noGrp="1"/>
          </p:cNvSpPr>
          <p:nvPr>
            <p:ph idx="1"/>
          </p:nvPr>
        </p:nvSpPr>
        <p:spPr/>
        <p:txBody>
          <a:bodyPr/>
          <a:lstStyle/>
          <a:p>
            <a:r>
              <a:rPr lang="fr-FR" dirty="0" smtClean="0"/>
              <a:t>Utilisation d’une librairie C++ au sein d’un projet .Net C#</a:t>
            </a:r>
          </a:p>
          <a:p>
            <a:endParaRPr lang="fr-FR" dirty="0" smtClean="0"/>
          </a:p>
          <a:p>
            <a:r>
              <a:rPr lang="fr-FR" dirty="0" smtClean="0"/>
              <a:t>Découverte du principe du </a:t>
            </a:r>
            <a:r>
              <a:rPr lang="fr-FR" dirty="0" err="1" smtClean="0"/>
              <a:t>wrapper</a:t>
            </a:r>
            <a:endParaRPr lang="fr-FR" dirty="0" smtClean="0"/>
          </a:p>
          <a:p>
            <a:r>
              <a:rPr lang="fr-FR" dirty="0" smtClean="0"/>
              <a:t>Pour la suggestion de cases, prise en compte </a:t>
            </a:r>
          </a:p>
          <a:p>
            <a:pPr lvl="1"/>
            <a:r>
              <a:rPr lang="fr-FR" dirty="0" smtClean="0"/>
              <a:t>Des points rapportés par les cases à la fin de chaque tour</a:t>
            </a:r>
          </a:p>
          <a:p>
            <a:pPr lvl="1"/>
            <a:r>
              <a:rPr lang="fr-FR" dirty="0" smtClean="0"/>
              <a:t>Du type de l’unité sur la case en destination</a:t>
            </a:r>
          </a:p>
          <a:p>
            <a:pPr lvl="1"/>
            <a:r>
              <a:rPr lang="fr-FR" dirty="0" smtClean="0"/>
              <a:t>Des bonus/malus des peuples en fonction de la case</a:t>
            </a:r>
          </a:p>
          <a:p>
            <a:pPr lvl="1"/>
            <a:r>
              <a:rPr lang="fr-FR" dirty="0" smtClean="0"/>
              <a:t>Des points de déplacement disponibles</a:t>
            </a:r>
          </a:p>
          <a:p>
            <a:endParaRPr lang="fr-FR" dirty="0" smtClean="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5</a:t>
            </a:fld>
            <a:endParaRPr lang="en-US" dirty="0"/>
          </a:p>
        </p:txBody>
      </p:sp>
    </p:spTree>
    <p:extLst>
      <p:ext uri="{BB962C8B-B14F-4D97-AF65-F5344CB8AC3E}">
        <p14:creationId xmlns:p14="http://schemas.microsoft.com/office/powerpoint/2010/main" val="30027560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Interface graphique</a:t>
            </a:r>
            <a:endParaRPr lang="fr-FR" dirty="0"/>
          </a:p>
        </p:txBody>
      </p:sp>
      <p:sp>
        <p:nvSpPr>
          <p:cNvPr id="3" name="Espace réservé du contenu 2"/>
          <p:cNvSpPr>
            <a:spLocks noGrp="1"/>
          </p:cNvSpPr>
          <p:nvPr>
            <p:ph idx="1"/>
          </p:nvPr>
        </p:nvSpPr>
        <p:spPr/>
        <p:txBody>
          <a:bodyPr>
            <a:normAutofit lnSpcReduction="10000"/>
          </a:bodyPr>
          <a:lstStyle/>
          <a:p>
            <a:r>
              <a:rPr lang="fr-FR" dirty="0" smtClean="0"/>
              <a:t>Utilisation de WPF</a:t>
            </a:r>
          </a:p>
          <a:p>
            <a:endParaRPr lang="fr-FR" dirty="0"/>
          </a:p>
          <a:p>
            <a:r>
              <a:rPr lang="fr-FR" dirty="0" smtClean="0"/>
              <a:t>Structure de l’application </a:t>
            </a:r>
          </a:p>
          <a:p>
            <a:pPr lvl="1"/>
            <a:r>
              <a:rPr lang="fr-FR" dirty="0" smtClean="0"/>
              <a:t>Fenêtre principale</a:t>
            </a:r>
          </a:p>
          <a:p>
            <a:pPr lvl="1"/>
            <a:r>
              <a:rPr lang="fr-FR" dirty="0" smtClean="0"/>
              <a:t>Plusieurs pages selon l’affichage désiré </a:t>
            </a:r>
          </a:p>
          <a:p>
            <a:pPr lvl="1"/>
            <a:endParaRPr lang="fr-FR" dirty="0"/>
          </a:p>
          <a:p>
            <a:r>
              <a:rPr lang="fr-FR" dirty="0" smtClean="0"/>
              <a:t>Principaux challenges </a:t>
            </a:r>
          </a:p>
          <a:p>
            <a:pPr lvl="1"/>
            <a:r>
              <a:rPr lang="fr-FR" dirty="0" smtClean="0"/>
              <a:t>Cases hexagonales</a:t>
            </a:r>
          </a:p>
          <a:p>
            <a:pPr lvl="1"/>
            <a:r>
              <a:rPr lang="fr-FR" dirty="0" smtClean="0"/>
              <a:t>Gestion des entrées clavier</a:t>
            </a:r>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6</a:t>
            </a:fld>
            <a:endParaRPr lang="en-US" dirty="0"/>
          </a:p>
        </p:txBody>
      </p:sp>
    </p:spTree>
    <p:extLst>
      <p:ext uri="{BB962C8B-B14F-4D97-AF65-F5344CB8AC3E}">
        <p14:creationId xmlns:p14="http://schemas.microsoft.com/office/powerpoint/2010/main" val="144179854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Démonstration</a:t>
            </a:r>
            <a:endParaRPr lang="fr-FR" dirty="0"/>
          </a:p>
        </p:txBody>
      </p:sp>
      <p:pic>
        <p:nvPicPr>
          <p:cNvPr id="5" name="Espace réservé du contenu 4">
            <a:hlinkClick r:id="rId2" action="ppaction://program"/>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619156" y="3570115"/>
            <a:ext cx="2658701" cy="2535261"/>
          </a:xfrm>
        </p:spPr>
      </p:pic>
      <p:sp>
        <p:nvSpPr>
          <p:cNvPr id="4" name="Espace réservé du numéro de diapositive 3"/>
          <p:cNvSpPr>
            <a:spLocks noGrp="1"/>
          </p:cNvSpPr>
          <p:nvPr>
            <p:ph type="sldNum" sz="quarter" idx="12"/>
          </p:nvPr>
        </p:nvSpPr>
        <p:spPr/>
        <p:txBody>
          <a:bodyPr/>
          <a:lstStyle/>
          <a:p>
            <a:fld id="{519954A3-9DFD-4C44-94BA-B95130A3BA1C}" type="slidenum">
              <a:rPr lang="en-US" smtClean="0"/>
              <a:t>7</a:t>
            </a:fld>
            <a:endParaRPr lang="en-US" dirty="0"/>
          </a:p>
        </p:txBody>
      </p:sp>
      <p:grpSp>
        <p:nvGrpSpPr>
          <p:cNvPr id="8" name="Groupe 7"/>
          <p:cNvGrpSpPr/>
          <p:nvPr/>
        </p:nvGrpSpPr>
        <p:grpSpPr>
          <a:xfrm>
            <a:off x="3343395" y="2430135"/>
            <a:ext cx="3835773" cy="1510217"/>
            <a:chOff x="4285097" y="2593910"/>
            <a:chExt cx="3835773" cy="1510217"/>
          </a:xfrm>
        </p:grpSpPr>
        <p:sp>
          <p:nvSpPr>
            <p:cNvPr id="6" name="Bulle ronde 5"/>
            <p:cNvSpPr/>
            <p:nvPr/>
          </p:nvSpPr>
          <p:spPr>
            <a:xfrm flipH="1">
              <a:off x="4366985" y="2593910"/>
              <a:ext cx="3666672" cy="1510217"/>
            </a:xfrm>
            <a:prstGeom prst="wedgeEllipseCallout">
              <a:avLst>
                <a:gd name="adj1" fmla="val -53308"/>
                <a:gd name="adj2" fmla="val 68298"/>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fr-FR"/>
            </a:p>
          </p:txBody>
        </p:sp>
        <p:sp>
          <p:nvSpPr>
            <p:cNvPr id="7" name="ZoneTexte 6">
              <a:hlinkClick r:id="rId2" action="ppaction://program"/>
            </p:cNvPr>
            <p:cNvSpPr txBox="1"/>
            <p:nvPr/>
          </p:nvSpPr>
          <p:spPr>
            <a:xfrm>
              <a:off x="4285097" y="3087407"/>
              <a:ext cx="3835773" cy="523220"/>
            </a:xfrm>
            <a:prstGeom prst="rect">
              <a:avLst/>
            </a:prstGeom>
            <a:noFill/>
          </p:spPr>
          <p:txBody>
            <a:bodyPr wrap="square" rtlCol="0">
              <a:spAutoFit/>
            </a:bodyPr>
            <a:lstStyle/>
            <a:p>
              <a:pPr algn="ctr"/>
              <a:r>
                <a:rPr lang="fr-FR" sz="2800" dirty="0" smtClean="0"/>
                <a:t>Démo ! </a:t>
              </a:r>
              <a:endParaRPr lang="fr-FR" sz="2800" dirty="0"/>
            </a:p>
          </p:txBody>
        </p:sp>
      </p:grpSp>
    </p:spTree>
    <p:extLst>
      <p:ext uri="{BB962C8B-B14F-4D97-AF65-F5344CB8AC3E}">
        <p14:creationId xmlns:p14="http://schemas.microsoft.com/office/powerpoint/2010/main" val="327495520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Bilan sur le projet</a:t>
            </a:r>
            <a:endParaRPr lang="fr-FR" dirty="0"/>
          </a:p>
        </p:txBody>
      </p:sp>
      <p:sp>
        <p:nvSpPr>
          <p:cNvPr id="3" name="Espace réservé du contenu 2"/>
          <p:cNvSpPr>
            <a:spLocks noGrp="1"/>
          </p:cNvSpPr>
          <p:nvPr>
            <p:ph idx="1"/>
          </p:nvPr>
        </p:nvSpPr>
        <p:spPr/>
        <p:txBody>
          <a:bodyPr/>
          <a:lstStyle/>
          <a:p>
            <a:r>
              <a:rPr lang="fr-FR" dirty="0" smtClean="0"/>
              <a:t>Ajouts</a:t>
            </a:r>
          </a:p>
          <a:p>
            <a:pPr lvl="1"/>
            <a:r>
              <a:rPr lang="fr-FR" dirty="0" smtClean="0"/>
              <a:t>Nouvelle unité : Zombie</a:t>
            </a:r>
          </a:p>
          <a:p>
            <a:pPr lvl="1"/>
            <a:r>
              <a:rPr lang="fr-FR" dirty="0" smtClean="0"/>
              <a:t>Nouvelle case : Marais</a:t>
            </a:r>
          </a:p>
          <a:p>
            <a:pPr lvl="1"/>
            <a:r>
              <a:rPr lang="fr-FR" dirty="0" smtClean="0"/>
              <a:t>Changement de règles : 3 attaque et 2 défense par défaut</a:t>
            </a:r>
          </a:p>
          <a:p>
            <a:pPr lvl="1"/>
            <a:r>
              <a:rPr lang="fr-FR" dirty="0" smtClean="0"/>
              <a:t>Bonus/malus de terrain</a:t>
            </a:r>
            <a:endParaRPr lang="fr-FR" dirty="0"/>
          </a:p>
          <a:p>
            <a:endParaRPr lang="fr-FR" dirty="0" smtClean="0"/>
          </a:p>
          <a:p>
            <a:r>
              <a:rPr lang="fr-FR" dirty="0" smtClean="0"/>
              <a:t>Séparation des tâches problématique</a:t>
            </a:r>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8</a:t>
            </a:fld>
            <a:endParaRPr lang="en-US" dirty="0"/>
          </a:p>
        </p:txBody>
      </p:sp>
    </p:spTree>
    <p:extLst>
      <p:ext uri="{BB962C8B-B14F-4D97-AF65-F5344CB8AC3E}">
        <p14:creationId xmlns:p14="http://schemas.microsoft.com/office/powerpoint/2010/main" val="40118957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Conclusion</a:t>
            </a:r>
            <a:endParaRPr lang="fr-FR" dirty="0"/>
          </a:p>
        </p:txBody>
      </p:sp>
      <p:sp>
        <p:nvSpPr>
          <p:cNvPr id="3" name="Espace réservé du contenu 2"/>
          <p:cNvSpPr>
            <a:spLocks noGrp="1"/>
          </p:cNvSpPr>
          <p:nvPr>
            <p:ph idx="1"/>
          </p:nvPr>
        </p:nvSpPr>
        <p:spPr/>
        <p:txBody>
          <a:bodyPr/>
          <a:lstStyle/>
          <a:p>
            <a:r>
              <a:rPr lang="fr-FR" dirty="0" smtClean="0"/>
              <a:t>Première approche d’un projet complet</a:t>
            </a:r>
          </a:p>
          <a:p>
            <a:pPr lvl="1"/>
            <a:r>
              <a:rPr lang="fr-FR" dirty="0" smtClean="0"/>
              <a:t>Conception</a:t>
            </a:r>
          </a:p>
          <a:p>
            <a:pPr lvl="1"/>
            <a:r>
              <a:rPr lang="fr-FR" dirty="0" smtClean="0"/>
              <a:t>Réalisation</a:t>
            </a:r>
          </a:p>
          <a:p>
            <a:pPr lvl="1"/>
            <a:endParaRPr lang="fr-FR" dirty="0" smtClean="0"/>
          </a:p>
          <a:p>
            <a:r>
              <a:rPr lang="fr-FR" dirty="0" smtClean="0"/>
              <a:t>Apprentissage </a:t>
            </a:r>
          </a:p>
          <a:p>
            <a:pPr lvl="1"/>
            <a:r>
              <a:rPr lang="fr-FR" dirty="0" smtClean="0"/>
              <a:t>Technologies comme WPF ou utilisation de </a:t>
            </a:r>
            <a:r>
              <a:rPr lang="fr-FR" dirty="0" err="1" smtClean="0"/>
              <a:t>wrapper</a:t>
            </a:r>
            <a:r>
              <a:rPr lang="fr-FR" smtClean="0"/>
              <a:t> </a:t>
            </a:r>
          </a:p>
          <a:p>
            <a:pPr lvl="1"/>
            <a:r>
              <a:rPr lang="fr-FR" smtClean="0"/>
              <a:t>Gestion </a:t>
            </a:r>
            <a:r>
              <a:rPr lang="fr-FR" dirty="0" smtClean="0"/>
              <a:t>de projet et de temps</a:t>
            </a:r>
            <a:endParaRPr lang="fr-FR" dirty="0"/>
          </a:p>
        </p:txBody>
      </p:sp>
      <p:sp>
        <p:nvSpPr>
          <p:cNvPr id="4" name="Espace réservé du numéro de diapositive 3"/>
          <p:cNvSpPr>
            <a:spLocks noGrp="1"/>
          </p:cNvSpPr>
          <p:nvPr>
            <p:ph type="sldNum" sz="quarter" idx="12"/>
          </p:nvPr>
        </p:nvSpPr>
        <p:spPr/>
        <p:txBody>
          <a:bodyPr/>
          <a:lstStyle/>
          <a:p>
            <a:fld id="{519954A3-9DFD-4C44-94BA-B95130A3BA1C}" type="slidenum">
              <a:rPr lang="en-US" smtClean="0"/>
              <a:t>9</a:t>
            </a:fld>
            <a:endParaRPr lang="en-US" dirty="0"/>
          </a:p>
        </p:txBody>
      </p:sp>
    </p:spTree>
    <p:extLst>
      <p:ext uri="{BB962C8B-B14F-4D97-AF65-F5344CB8AC3E}">
        <p14:creationId xmlns:p14="http://schemas.microsoft.com/office/powerpoint/2010/main" val="3592780976"/>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irection Ion">
  <a:themeElements>
    <a:clrScheme name="Direction 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FFCB"/>
      </a:folHlink>
    </a:clrScheme>
    <a:fontScheme name="Direction 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irection 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EC7F02AD-9687-440F-A9DF-FAA6F22270D7}"/>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350</TotalTime>
  <Words>418</Words>
  <Application>Microsoft Office PowerPoint</Application>
  <PresentationFormat>Grand écran</PresentationFormat>
  <Paragraphs>78</Paragraphs>
  <Slides>9</Slides>
  <Notes>4</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9</vt:i4>
      </vt:variant>
    </vt:vector>
  </HeadingPairs>
  <TitlesOfParts>
    <vt:vector size="14" baseType="lpstr">
      <vt:lpstr>Arial</vt:lpstr>
      <vt:lpstr>Calibri</vt:lpstr>
      <vt:lpstr>Century Gothic</vt:lpstr>
      <vt:lpstr>Wingdings 3</vt:lpstr>
      <vt:lpstr>Direction Ion</vt:lpstr>
      <vt:lpstr>SmallWorld  Soutenance de projet</vt:lpstr>
      <vt:lpstr>SmallWorld</vt:lpstr>
      <vt:lpstr>Conception et modélisation</vt:lpstr>
      <vt:lpstr>Implémentation et Tests</vt:lpstr>
      <vt:lpstr>Bibliothèque C++ </vt:lpstr>
      <vt:lpstr>Interface graphique</vt:lpstr>
      <vt:lpstr>Démonstration</vt:lpstr>
      <vt:lpstr>Bilan sur le projet</vt:lpstr>
      <vt:lpstr>Conclusion</vt:lpstr>
    </vt:vector>
  </TitlesOfParts>
  <Company>INSA Rennes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admprofil</dc:creator>
  <cp:lastModifiedBy>Pierre Poilane</cp:lastModifiedBy>
  <cp:revision>41</cp:revision>
  <dcterms:created xsi:type="dcterms:W3CDTF">2015-01-15T17:35:54Z</dcterms:created>
  <dcterms:modified xsi:type="dcterms:W3CDTF">2015-01-16T08:09:29Z</dcterms:modified>
</cp:coreProperties>
</file>

<file path=docProps/thumbnail.jpeg>
</file>